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7" y="228600"/>
            <a:ext cx="7772400" cy="25908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r>
              <a:rPr lang="ro-RO" sz="2000" dirty="0"/>
              <a:t>Resurse naturale </a:t>
            </a:r>
            <a:r>
              <a:rPr lang="ro-RO" sz="2000" dirty="0" err="1"/>
              <a:t>şi</a:t>
            </a:r>
            <a:r>
              <a:rPr lang="ro-RO" sz="2000" dirty="0"/>
              <a:t> </a:t>
            </a:r>
            <a:r>
              <a:rPr lang="ro-RO" sz="2000" dirty="0" err="1"/>
              <a:t>protecţia</a:t>
            </a:r>
            <a:r>
              <a:rPr lang="ro-RO" sz="2000" dirty="0"/>
              <a:t> mediului</a:t>
            </a:r>
            <a:br>
              <a:rPr lang="ro-RO" sz="2000" dirty="0"/>
            </a:br>
            <a:r>
              <a:rPr lang="ro-RO" sz="2000" dirty="0"/>
              <a:t>Tehnician ecolog </a:t>
            </a:r>
            <a:r>
              <a:rPr lang="ro-RO" sz="2000" dirty="0" err="1"/>
              <a:t>şi</a:t>
            </a:r>
            <a:r>
              <a:rPr lang="ro-RO" sz="2000" dirty="0"/>
              <a:t> </a:t>
            </a:r>
            <a:r>
              <a:rPr lang="ro-RO" sz="2000" dirty="0" err="1"/>
              <a:t>protecţia</a:t>
            </a:r>
            <a:r>
              <a:rPr lang="ro-RO" sz="2000" dirty="0"/>
              <a:t> </a:t>
            </a:r>
            <a:r>
              <a:rPr lang="ro-RO" sz="2000" dirty="0" err="1"/>
              <a:t>calităţii</a:t>
            </a:r>
            <a:r>
              <a:rPr lang="ro-RO" sz="2000" dirty="0"/>
              <a:t> mediului</a:t>
            </a:r>
            <a:br>
              <a:rPr lang="ro-RO" sz="2000" dirty="0"/>
            </a:br>
            <a:r>
              <a:rPr lang="ro-RO" sz="2000" dirty="0" smtClean="0"/>
              <a:t>cl. a IX-a: M1 Ecologie</a:t>
            </a:r>
            <a:br>
              <a:rPr lang="ro-RO" sz="2000" dirty="0" smtClean="0"/>
            </a:br>
            <a:r>
              <a:rPr lang="ro-RO" sz="2000" dirty="0" smtClean="0"/>
              <a:t/>
            </a:r>
            <a:br>
              <a:rPr lang="ro-RO" sz="2000" dirty="0" smtClean="0"/>
            </a:br>
            <a:r>
              <a:rPr lang="en-US" dirty="0" err="1" smtClean="0"/>
              <a:t>Antropizare</a:t>
            </a:r>
            <a:r>
              <a:rPr lang="en-US" dirty="0" smtClean="0"/>
              <a:t> vs</a:t>
            </a:r>
            <a:r>
              <a:rPr lang="ro-RO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globalizare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895600"/>
            <a:ext cx="5362575" cy="33729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057400"/>
            <a:ext cx="8503920" cy="4041648"/>
          </a:xfrm>
        </p:spPr>
        <p:txBody>
          <a:bodyPr>
            <a:normAutofit/>
          </a:bodyPr>
          <a:lstStyle/>
          <a:p>
            <a:r>
              <a:rPr lang="en-US" sz="5200" dirty="0" err="1" smtClean="0"/>
              <a:t>Va</a:t>
            </a:r>
            <a:r>
              <a:rPr lang="en-US" sz="5200" dirty="0" smtClean="0"/>
              <a:t> </a:t>
            </a:r>
            <a:r>
              <a:rPr lang="en-US" sz="5200" dirty="0" err="1" smtClean="0"/>
              <a:t>multumesc</a:t>
            </a:r>
            <a:r>
              <a:rPr lang="en-US" sz="5200" dirty="0" smtClean="0"/>
              <a:t> </a:t>
            </a:r>
            <a:r>
              <a:rPr lang="en-US" sz="5200" dirty="0" err="1" smtClean="0"/>
              <a:t>pentru</a:t>
            </a:r>
            <a:r>
              <a:rPr lang="en-US" sz="5200" dirty="0" smtClean="0"/>
              <a:t> </a:t>
            </a:r>
            <a:r>
              <a:rPr lang="en-US" sz="5200" dirty="0" err="1" smtClean="0"/>
              <a:t>atentie</a:t>
            </a:r>
            <a:r>
              <a:rPr lang="en-US" sz="5200" dirty="0" smtClean="0"/>
              <a:t>!</a:t>
            </a:r>
          </a:p>
          <a:p>
            <a:pPr>
              <a:buNone/>
            </a:pPr>
            <a:r>
              <a:rPr lang="ro-RO" sz="4800" dirty="0" smtClean="0"/>
              <a:t>Clasa IX</a:t>
            </a:r>
            <a:endParaRPr lang="en-US" sz="4800" dirty="0" smtClean="0"/>
          </a:p>
          <a:p>
            <a:pPr>
              <a:buNone/>
            </a:pPr>
            <a:endParaRPr lang="en-US" sz="4800" dirty="0" smtClean="0"/>
          </a:p>
          <a:p>
            <a:r>
              <a:rPr lang="en-US" sz="2800" dirty="0" err="1" smtClean="0"/>
              <a:t>Profesor</a:t>
            </a:r>
            <a:r>
              <a:rPr lang="en-US" sz="2800" dirty="0" smtClean="0"/>
              <a:t> </a:t>
            </a:r>
            <a:r>
              <a:rPr lang="en-US" sz="2800" dirty="0" err="1" smtClean="0"/>
              <a:t>coordonator</a:t>
            </a:r>
            <a:r>
              <a:rPr lang="en-US" sz="2800" dirty="0" smtClean="0"/>
              <a:t>: </a:t>
            </a:r>
            <a:r>
              <a:rPr lang="en-US" sz="2800" dirty="0" err="1" smtClean="0"/>
              <a:t>Bucataru</a:t>
            </a:r>
            <a:r>
              <a:rPr lang="en-US" sz="2800" dirty="0" smtClean="0"/>
              <a:t> </a:t>
            </a:r>
            <a:r>
              <a:rPr lang="en-US" sz="2800" dirty="0" err="1" smtClean="0"/>
              <a:t>Lacramioara</a:t>
            </a:r>
            <a:endParaRPr lang="ro-RO" sz="2800" dirty="0" smtClean="0"/>
          </a:p>
          <a:p>
            <a:endParaRPr lang="ro-RO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486400" cy="75895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Ce</a:t>
            </a:r>
            <a:r>
              <a:rPr lang="en-US" sz="3600" dirty="0" smtClean="0"/>
              <a:t> </a:t>
            </a:r>
            <a:r>
              <a:rPr lang="en-US" sz="3600" dirty="0" err="1" smtClean="0"/>
              <a:t>este</a:t>
            </a:r>
            <a:r>
              <a:rPr lang="en-US" sz="3600" dirty="0" smtClean="0"/>
              <a:t> </a:t>
            </a:r>
            <a:r>
              <a:rPr lang="en-US" sz="3600" dirty="0" err="1" smtClean="0"/>
              <a:t>antropizarea</a:t>
            </a:r>
            <a:r>
              <a:rPr lang="en-US" sz="3600" dirty="0" smtClean="0"/>
              <a:t>?</a:t>
            </a:r>
            <a:endParaRPr lang="ro-R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4572000"/>
            <a:ext cx="8275320" cy="1752600"/>
          </a:xfrm>
        </p:spPr>
        <p:txBody>
          <a:bodyPr>
            <a:normAutofit/>
          </a:bodyPr>
          <a:lstStyle/>
          <a:p>
            <a:pPr algn="just"/>
            <a:r>
              <a:rPr lang="en-US" sz="3600" dirty="0" err="1" smtClean="0"/>
              <a:t>Antropizarea</a:t>
            </a:r>
            <a:r>
              <a:rPr lang="en-US" sz="3600" dirty="0" smtClean="0"/>
              <a:t> </a:t>
            </a:r>
            <a:r>
              <a:rPr lang="en-US" sz="3600" dirty="0" err="1" smtClean="0"/>
              <a:t>reprezint</a:t>
            </a:r>
            <a:r>
              <a:rPr lang="ro-RO" sz="3600" dirty="0" smtClean="0"/>
              <a:t>ă</a:t>
            </a:r>
            <a:r>
              <a:rPr lang="en-US" sz="3600" dirty="0" smtClean="0"/>
              <a:t> </a:t>
            </a:r>
            <a:r>
              <a:rPr lang="en-US" sz="3600" dirty="0" err="1" smtClean="0"/>
              <a:t>fenomenul</a:t>
            </a:r>
            <a:r>
              <a:rPr lang="en-US" sz="3600" dirty="0" smtClean="0"/>
              <a:t> </a:t>
            </a:r>
            <a:r>
              <a:rPr lang="en-US" sz="3600" dirty="0" err="1" smtClean="0"/>
              <a:t>datorat</a:t>
            </a:r>
            <a:r>
              <a:rPr lang="en-US" sz="3600" dirty="0" smtClean="0"/>
              <a:t> ac</a:t>
            </a:r>
            <a:r>
              <a:rPr lang="ro-RO" sz="3600" dirty="0" smtClean="0"/>
              <a:t>ț</a:t>
            </a:r>
            <a:r>
              <a:rPr lang="en-US" sz="3600" dirty="0" err="1" smtClean="0"/>
              <a:t>iunii</a:t>
            </a:r>
            <a:r>
              <a:rPr lang="en-US" sz="3600" dirty="0" smtClean="0"/>
              <a:t> </a:t>
            </a:r>
            <a:r>
              <a:rPr lang="en-US" sz="3600" dirty="0" err="1" smtClean="0"/>
              <a:t>omului</a:t>
            </a:r>
            <a:r>
              <a:rPr lang="en-US" sz="3600" dirty="0" smtClean="0"/>
              <a:t> cu </a:t>
            </a:r>
            <a:r>
              <a:rPr lang="en-US" sz="3600" dirty="0" err="1" smtClean="0"/>
              <a:t>urm</a:t>
            </a:r>
            <a:r>
              <a:rPr lang="ro-RO" sz="3600" dirty="0" smtClean="0"/>
              <a:t>ă</a:t>
            </a:r>
            <a:r>
              <a:rPr lang="en-US" sz="3600" dirty="0" err="1" smtClean="0"/>
              <a:t>ri</a:t>
            </a:r>
            <a:r>
              <a:rPr lang="en-US" sz="3600" dirty="0" smtClean="0"/>
              <a:t> </a:t>
            </a:r>
            <a:r>
              <a:rPr lang="en-US" sz="3600" dirty="0" err="1" smtClean="0"/>
              <a:t>asupra</a:t>
            </a:r>
            <a:r>
              <a:rPr lang="en-US" sz="3600" dirty="0" smtClean="0"/>
              <a:t> </a:t>
            </a:r>
            <a:r>
              <a:rPr lang="en-US" sz="3600" dirty="0" err="1" smtClean="0"/>
              <a:t>reliefului</a:t>
            </a:r>
            <a:r>
              <a:rPr lang="en-US" sz="3600" dirty="0" smtClean="0"/>
              <a:t>, </a:t>
            </a:r>
            <a:r>
              <a:rPr lang="en-US" sz="3600" dirty="0" err="1" smtClean="0"/>
              <a:t>climei</a:t>
            </a:r>
            <a:r>
              <a:rPr lang="en-US" sz="3600" dirty="0" smtClean="0"/>
              <a:t> </a:t>
            </a:r>
            <a:r>
              <a:rPr lang="en-US" sz="3600" dirty="0" err="1" smtClean="0"/>
              <a:t>si</a:t>
            </a:r>
            <a:r>
              <a:rPr lang="en-US" sz="3600" dirty="0" smtClean="0"/>
              <a:t> </a:t>
            </a:r>
            <a:r>
              <a:rPr lang="en-US" sz="3600" dirty="0" err="1" smtClean="0"/>
              <a:t>vegetatiei</a:t>
            </a:r>
            <a:r>
              <a:rPr lang="en-US" sz="3600" dirty="0" smtClean="0"/>
              <a:t>.</a:t>
            </a:r>
            <a:endParaRPr lang="ro-RO" sz="3600" dirty="0"/>
          </a:p>
        </p:txBody>
      </p:sp>
      <p:pic>
        <p:nvPicPr>
          <p:cNvPr id="5" name="Picture 4" descr="VI_06_augu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524000"/>
            <a:ext cx="5486400" cy="29809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422648" cy="75895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Ce</a:t>
            </a:r>
            <a:r>
              <a:rPr lang="en-US" sz="3600" dirty="0" smtClean="0"/>
              <a:t> </a:t>
            </a:r>
            <a:r>
              <a:rPr lang="en-US" sz="3600" dirty="0" err="1" smtClean="0"/>
              <a:t>este</a:t>
            </a:r>
            <a:r>
              <a:rPr lang="en-US" sz="3600" dirty="0" smtClean="0"/>
              <a:t> </a:t>
            </a:r>
            <a:r>
              <a:rPr lang="en-US" sz="3600" dirty="0" err="1" smtClean="0"/>
              <a:t>globalizarea</a:t>
            </a:r>
            <a:r>
              <a:rPr lang="en-US" sz="3600" dirty="0" smtClean="0"/>
              <a:t>?</a:t>
            </a:r>
            <a:endParaRPr lang="ro-R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2667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vi-VN" sz="3200" dirty="0" smtClean="0"/>
              <a:t>Gobalizarea </a:t>
            </a:r>
            <a:r>
              <a:rPr lang="en-US" sz="3200" dirty="0" err="1" smtClean="0"/>
              <a:t>reprezint</a:t>
            </a:r>
            <a:r>
              <a:rPr lang="ro-RO" sz="3200" dirty="0" smtClean="0"/>
              <a:t>ă</a:t>
            </a:r>
            <a:r>
              <a:rPr lang="en-US" sz="3200" dirty="0" smtClean="0"/>
              <a:t> </a:t>
            </a:r>
            <a:r>
              <a:rPr lang="vi-VN" sz="3200" dirty="0" smtClean="0"/>
              <a:t>un ansamblu complex de procese</a:t>
            </a:r>
            <a:r>
              <a:rPr lang="en-US" sz="3200" dirty="0" smtClean="0"/>
              <a:t>,</a:t>
            </a:r>
            <a:r>
              <a:rPr lang="vi-VN" sz="3200" dirty="0" smtClean="0"/>
              <a:t> având ca obiectiv realizarea integrării internaţionale la nivel economic, militar, politic, socio-cultural şi de securitate, conducând la uniformizarea nivelului de trai şi de dezvoltare la scară planetară. </a:t>
            </a:r>
            <a:endParaRPr lang="ro-RO" sz="3200" dirty="0"/>
          </a:p>
        </p:txBody>
      </p:sp>
      <p:pic>
        <p:nvPicPr>
          <p:cNvPr id="4" name="Picture 3" descr="Securitatea-si-globalizar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114800"/>
            <a:ext cx="6629400" cy="22196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879848" cy="758952"/>
          </a:xfrm>
        </p:spPr>
        <p:txBody>
          <a:bodyPr/>
          <a:lstStyle/>
          <a:p>
            <a:r>
              <a:rPr lang="en-US" dirty="0" err="1" smtClean="0"/>
              <a:t>Forme</a:t>
            </a:r>
            <a:r>
              <a:rPr lang="en-US" dirty="0" smtClean="0"/>
              <a:t> de </a:t>
            </a:r>
            <a:r>
              <a:rPr lang="en-US" dirty="0" err="1" smtClean="0"/>
              <a:t>antropizare</a:t>
            </a:r>
            <a:r>
              <a:rPr lang="en-US" dirty="0" smtClean="0"/>
              <a:t>: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51248" cy="4572000"/>
          </a:xfrm>
        </p:spPr>
        <p:txBody>
          <a:bodyPr>
            <a:normAutofit/>
          </a:bodyPr>
          <a:lstStyle/>
          <a:p>
            <a:pPr algn="just"/>
            <a:r>
              <a:rPr lang="ro-RO" dirty="0" smtClean="0"/>
              <a:t>Defrisari</a:t>
            </a:r>
            <a:r>
              <a:rPr lang="en-US" dirty="0" smtClean="0"/>
              <a:t>le</a:t>
            </a:r>
            <a:r>
              <a:rPr lang="ro-RO" dirty="0" smtClean="0"/>
              <a:t> padurilor</a:t>
            </a:r>
          </a:p>
          <a:p>
            <a:pPr algn="just"/>
            <a:r>
              <a:rPr lang="ro-RO" dirty="0" smtClean="0"/>
              <a:t>Ext</a:t>
            </a:r>
            <a:r>
              <a:rPr lang="en-US" dirty="0" err="1" smtClean="0"/>
              <a:t>inderea</a:t>
            </a:r>
            <a:r>
              <a:rPr lang="ro-RO" dirty="0" smtClean="0"/>
              <a:t> rapida a cailor de comunicatie</a:t>
            </a:r>
          </a:p>
          <a:p>
            <a:pPr algn="just"/>
            <a:r>
              <a:rPr lang="en-US" dirty="0" err="1" smtClean="0"/>
              <a:t>Introducerea</a:t>
            </a:r>
            <a:r>
              <a:rPr lang="en-US" dirty="0" smtClean="0"/>
              <a:t> </a:t>
            </a:r>
            <a:r>
              <a:rPr lang="en-US" dirty="0" err="1" smtClean="0"/>
              <a:t>speciilor</a:t>
            </a:r>
            <a:r>
              <a:rPr lang="en-US" dirty="0" smtClean="0"/>
              <a:t> </a:t>
            </a:r>
            <a:r>
              <a:rPr lang="en-US" dirty="0" err="1" smtClean="0"/>
              <a:t>noi</a:t>
            </a:r>
            <a:r>
              <a:rPr lang="en-US" dirty="0" smtClean="0"/>
              <a:t> de </a:t>
            </a:r>
            <a:r>
              <a:rPr lang="en-US" dirty="0" err="1" smtClean="0"/>
              <a:t>plante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animale</a:t>
            </a:r>
            <a:r>
              <a:rPr lang="en-US" dirty="0" smtClean="0"/>
              <a:t> </a:t>
            </a:r>
            <a:r>
              <a:rPr lang="en-US" dirty="0" err="1" smtClean="0"/>
              <a:t>intr</a:t>
            </a:r>
            <a:r>
              <a:rPr lang="en-US" dirty="0" smtClean="0"/>
              <a:t>-un </a:t>
            </a:r>
            <a:r>
              <a:rPr lang="en-US" dirty="0" err="1" smtClean="0"/>
              <a:t>ecosistem</a:t>
            </a:r>
            <a:endParaRPr lang="en-US" dirty="0" smtClean="0"/>
          </a:p>
          <a:p>
            <a:pPr algn="just"/>
            <a:r>
              <a:rPr lang="en-US" dirty="0" err="1" smtClean="0"/>
              <a:t>Vanatoarea</a:t>
            </a:r>
            <a:r>
              <a:rPr lang="en-US" dirty="0" smtClean="0"/>
              <a:t>, </a:t>
            </a:r>
            <a:r>
              <a:rPr lang="en-US" dirty="0" err="1" smtClean="0"/>
              <a:t>pescuitul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pastoritul</a:t>
            </a:r>
            <a:endParaRPr lang="en-US" dirty="0" smtClean="0"/>
          </a:p>
          <a:p>
            <a:pPr algn="just"/>
            <a:r>
              <a:rPr lang="en-US" dirty="0" err="1" smtClean="0"/>
              <a:t>Supraexploatarea</a:t>
            </a:r>
            <a:r>
              <a:rPr lang="en-US" dirty="0" smtClean="0"/>
              <a:t> </a:t>
            </a:r>
            <a:r>
              <a:rPr lang="en-US" dirty="0" err="1" smtClean="0"/>
              <a:t>resurselor</a:t>
            </a:r>
            <a:r>
              <a:rPr lang="en-US" dirty="0" smtClean="0"/>
              <a:t> </a:t>
            </a:r>
            <a:r>
              <a:rPr lang="en-US" dirty="0" err="1" smtClean="0"/>
              <a:t>naturale</a:t>
            </a:r>
            <a:endParaRPr lang="ro-RO" dirty="0" smtClean="0"/>
          </a:p>
        </p:txBody>
      </p:sp>
      <p:pic>
        <p:nvPicPr>
          <p:cNvPr id="4" name="Picture 3" descr="padure-buste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4071445" cy="2285263"/>
          </a:xfrm>
          <a:prstGeom prst="rect">
            <a:avLst/>
          </a:prstGeom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962400"/>
            <a:ext cx="4064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Cea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mare forma a </a:t>
            </a:r>
            <a:r>
              <a:rPr lang="en-US" dirty="0" err="1" smtClean="0"/>
              <a:t>antropizarii</a:t>
            </a:r>
            <a:r>
              <a:rPr lang="en-US" dirty="0" smtClean="0"/>
              <a:t>: EUTROFIZAREA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032248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err="1" smtClean="0"/>
              <a:t>Eutrofizarea</a:t>
            </a:r>
            <a:r>
              <a:rPr lang="vi-VN" sz="3000" dirty="0" smtClean="0"/>
              <a:t> reprezintă îmbogățirea apei în nutrienți, determinând o creștere accelerată a algelo</a:t>
            </a:r>
            <a:r>
              <a:rPr lang="en-US" sz="3000" dirty="0" smtClean="0"/>
              <a:t>r</a:t>
            </a:r>
            <a:r>
              <a:rPr lang="vi-VN" sz="3000" dirty="0" smtClean="0"/>
              <a:t> și a altor forme vegetale superioare</a:t>
            </a:r>
            <a:r>
              <a:rPr lang="en-US" sz="3000" dirty="0" smtClean="0"/>
              <a:t>.</a:t>
            </a:r>
          </a:p>
          <a:p>
            <a:r>
              <a:rPr lang="en-US" sz="2600" dirty="0" err="1" smtClean="0"/>
              <a:t>Combaterea</a:t>
            </a:r>
            <a:r>
              <a:rPr lang="en-US" sz="2600" dirty="0" smtClean="0"/>
              <a:t> </a:t>
            </a:r>
            <a:r>
              <a:rPr lang="en-US" sz="2600" dirty="0" err="1" smtClean="0"/>
              <a:t>acestui</a:t>
            </a:r>
            <a:r>
              <a:rPr lang="en-US" sz="2600" dirty="0" smtClean="0"/>
              <a:t> </a:t>
            </a:r>
            <a:r>
              <a:rPr lang="en-US" sz="2600" dirty="0" err="1" smtClean="0"/>
              <a:t>fenomen</a:t>
            </a:r>
            <a:r>
              <a:rPr lang="en-US" sz="2600" dirty="0" smtClean="0"/>
              <a:t>:</a:t>
            </a:r>
          </a:p>
          <a:p>
            <a:r>
              <a:rPr lang="vi-VN" sz="2600" dirty="0" smtClean="0"/>
              <a:t>eliminarea vegetației acvatice din cursul de apă în perioadele de înflorire a apei</a:t>
            </a:r>
          </a:p>
          <a:p>
            <a:r>
              <a:rPr lang="vi-VN" sz="2600" dirty="0" smtClean="0"/>
              <a:t>plantarea de copaci de-a lungul cursului de apă</a:t>
            </a:r>
          </a:p>
          <a:p>
            <a:r>
              <a:rPr lang="vi-VN" sz="2600" dirty="0" smtClean="0"/>
              <a:t>efectuarea de lucrări care permit o mai bună circulație a apelor</a:t>
            </a:r>
          </a:p>
        </p:txBody>
      </p:sp>
      <p:pic>
        <p:nvPicPr>
          <p:cNvPr id="4" name="Picture 3" descr="Potomac_green_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447800"/>
            <a:ext cx="3429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641848" cy="75895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Consecintele</a:t>
            </a:r>
            <a:r>
              <a:rPr lang="en-US" sz="3600" dirty="0" smtClean="0"/>
              <a:t> </a:t>
            </a:r>
            <a:r>
              <a:rPr lang="en-US" sz="3600" dirty="0" err="1" smtClean="0"/>
              <a:t>antropizarii</a:t>
            </a:r>
            <a:r>
              <a:rPr lang="en-US" sz="3600" dirty="0" smtClean="0"/>
              <a:t>:</a:t>
            </a:r>
            <a:endParaRPr lang="ro-R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1527048"/>
            <a:ext cx="4081272" cy="4572000"/>
          </a:xfrm>
        </p:spPr>
        <p:txBody>
          <a:bodyPr/>
          <a:lstStyle/>
          <a:p>
            <a:r>
              <a:rPr lang="en-US" dirty="0" err="1" smtClean="0"/>
              <a:t>Degradarea</a:t>
            </a:r>
            <a:r>
              <a:rPr lang="en-US" dirty="0" smtClean="0"/>
              <a:t> </a:t>
            </a:r>
            <a:r>
              <a:rPr lang="en-US" dirty="0" err="1" smtClean="0"/>
              <a:t>habitatelor</a:t>
            </a:r>
            <a:endParaRPr lang="ro-RO" dirty="0" smtClean="0"/>
          </a:p>
          <a:p>
            <a:r>
              <a:rPr lang="en-US" dirty="0" err="1" smtClean="0"/>
              <a:t>Eroziunea</a:t>
            </a:r>
            <a:r>
              <a:rPr lang="en-US" dirty="0" smtClean="0"/>
              <a:t> </a:t>
            </a:r>
            <a:r>
              <a:rPr lang="en-US" dirty="0" err="1" smtClean="0"/>
              <a:t>solurilor</a:t>
            </a:r>
            <a:endParaRPr lang="en-US" dirty="0" smtClean="0"/>
          </a:p>
          <a:p>
            <a:r>
              <a:rPr lang="en-US" dirty="0" err="1" smtClean="0"/>
              <a:t>Poluarea</a:t>
            </a:r>
            <a:r>
              <a:rPr lang="en-US" dirty="0" smtClean="0"/>
              <a:t> </a:t>
            </a:r>
            <a:r>
              <a:rPr lang="en-US" dirty="0" err="1" smtClean="0"/>
              <a:t>apelor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a </a:t>
            </a:r>
            <a:r>
              <a:rPr lang="en-US" dirty="0" err="1" smtClean="0"/>
              <a:t>atmosferei</a:t>
            </a:r>
            <a:endParaRPr lang="en-US" dirty="0" smtClean="0"/>
          </a:p>
          <a:p>
            <a:r>
              <a:rPr lang="en-US" dirty="0" err="1" smtClean="0"/>
              <a:t>Distrugerea</a:t>
            </a:r>
            <a:r>
              <a:rPr lang="en-US" dirty="0" smtClean="0"/>
              <a:t> </a:t>
            </a:r>
            <a:r>
              <a:rPr lang="en-US" dirty="0" err="1" smtClean="0"/>
              <a:t>unor</a:t>
            </a:r>
            <a:r>
              <a:rPr lang="en-US" dirty="0" smtClean="0"/>
              <a:t> </a:t>
            </a:r>
            <a:r>
              <a:rPr lang="en-US" dirty="0" err="1" smtClean="0"/>
              <a:t>specii</a:t>
            </a:r>
            <a:r>
              <a:rPr lang="en-US" dirty="0" smtClean="0"/>
              <a:t> de </a:t>
            </a:r>
            <a:r>
              <a:rPr lang="en-US" dirty="0" err="1" smtClean="0"/>
              <a:t>plante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animale</a:t>
            </a:r>
            <a:endParaRPr lang="en-US" dirty="0" smtClean="0"/>
          </a:p>
          <a:p>
            <a:r>
              <a:rPr lang="en-US" dirty="0" err="1" smtClean="0"/>
              <a:t>Desertificarea</a:t>
            </a:r>
            <a:r>
              <a:rPr lang="en-US" dirty="0" smtClean="0"/>
              <a:t> </a:t>
            </a:r>
            <a:r>
              <a:rPr lang="en-US" dirty="0" err="1" smtClean="0"/>
              <a:t>padurilor</a:t>
            </a:r>
            <a:endParaRPr lang="ro-RO" dirty="0"/>
          </a:p>
        </p:txBody>
      </p:sp>
      <p:pic>
        <p:nvPicPr>
          <p:cNvPr id="5" name="Picture 4" descr="779830-1554898778-desertificarea-feedback-ul-naturii-la-defrisari-necontrolate-si-furturi-de-pad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3867150" cy="2133599"/>
          </a:xfrm>
          <a:prstGeom prst="rect">
            <a:avLst/>
          </a:prstGeom>
        </p:spPr>
      </p:pic>
      <p:pic>
        <p:nvPicPr>
          <p:cNvPr id="6" name="Picture 5" descr="1200px-Li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0"/>
            <a:ext cx="38862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803648" cy="75895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Forme</a:t>
            </a:r>
            <a:r>
              <a:rPr lang="en-US" sz="3600" dirty="0" smtClean="0"/>
              <a:t> de </a:t>
            </a:r>
            <a:r>
              <a:rPr lang="en-US" sz="3600" dirty="0" err="1" smtClean="0"/>
              <a:t>globalizare</a:t>
            </a:r>
            <a:r>
              <a:rPr lang="en-US" sz="3600" dirty="0" smtClean="0"/>
              <a:t>:</a:t>
            </a:r>
            <a:endParaRPr lang="ro-R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41648" cy="4572000"/>
          </a:xfrm>
        </p:spPr>
        <p:txBody>
          <a:bodyPr/>
          <a:lstStyle/>
          <a:p>
            <a:r>
              <a:rPr lang="en-US" dirty="0" err="1" smtClean="0"/>
              <a:t>Comertul</a:t>
            </a:r>
            <a:r>
              <a:rPr lang="en-US" dirty="0" smtClean="0"/>
              <a:t> permanent, </a:t>
            </a:r>
            <a:r>
              <a:rPr lang="en-US" dirty="0" err="1" smtClean="0"/>
              <a:t>adica</a:t>
            </a:r>
            <a:r>
              <a:rPr lang="en-US" dirty="0" smtClean="0"/>
              <a:t> </a:t>
            </a:r>
            <a:r>
              <a:rPr lang="en-US" dirty="0" err="1" smtClean="0"/>
              <a:t>transportul</a:t>
            </a:r>
            <a:endParaRPr lang="en-US" dirty="0" smtClean="0"/>
          </a:p>
          <a:p>
            <a:r>
              <a:rPr lang="en-US" dirty="0" err="1" smtClean="0"/>
              <a:t>Schimbarea</a:t>
            </a:r>
            <a:r>
              <a:rPr lang="en-US" dirty="0" smtClean="0"/>
              <a:t> </a:t>
            </a:r>
            <a:r>
              <a:rPr lang="en-US" dirty="0" err="1" smtClean="0"/>
              <a:t>tehnologiei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inovatiei</a:t>
            </a:r>
            <a:endParaRPr lang="en-US" dirty="0" smtClean="0"/>
          </a:p>
          <a:p>
            <a:r>
              <a:rPr lang="en-US" dirty="0" err="1" smtClean="0"/>
              <a:t>Construirea</a:t>
            </a:r>
            <a:r>
              <a:rPr lang="en-US" dirty="0" smtClean="0"/>
              <a:t> </a:t>
            </a:r>
            <a:r>
              <a:rPr lang="en-US" dirty="0" err="1" smtClean="0"/>
              <a:t>pietelor</a:t>
            </a:r>
            <a:r>
              <a:rPr lang="en-US" dirty="0" smtClean="0"/>
              <a:t> </a:t>
            </a:r>
            <a:r>
              <a:rPr lang="en-US" dirty="0" err="1" smtClean="0"/>
              <a:t>internationale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bunuri</a:t>
            </a:r>
            <a:r>
              <a:rPr lang="en-US" dirty="0" smtClean="0"/>
              <a:t> de </a:t>
            </a:r>
            <a:r>
              <a:rPr lang="en-US" dirty="0" err="1" smtClean="0"/>
              <a:t>consum</a:t>
            </a:r>
            <a:endParaRPr lang="ro-RO" dirty="0"/>
          </a:p>
        </p:txBody>
      </p:sp>
      <p:pic>
        <p:nvPicPr>
          <p:cNvPr id="4" name="Picture 3" descr="transport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752600"/>
            <a:ext cx="44196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489448" cy="75895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Consecintele</a:t>
            </a:r>
            <a:r>
              <a:rPr lang="en-US" sz="3600" dirty="0" smtClean="0"/>
              <a:t> </a:t>
            </a:r>
            <a:r>
              <a:rPr lang="en-US" sz="3600" dirty="0" err="1" smtClean="0"/>
              <a:t>globalizarii</a:t>
            </a:r>
            <a:r>
              <a:rPr lang="en-US" sz="3600" dirty="0" smtClean="0"/>
              <a:t>:</a:t>
            </a:r>
            <a:endParaRPr lang="ro-R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0" y="1527048"/>
            <a:ext cx="6138672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</a:t>
            </a:r>
            <a:r>
              <a:rPr lang="vi-VN" dirty="0" smtClean="0"/>
              <a:t>reşterea în interdependenţa economică a ţărilor 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vi-VN" dirty="0" smtClean="0"/>
              <a:t>luxul de capital internaţional mai liber şi mai rapid</a:t>
            </a:r>
            <a:endParaRPr lang="en-US" dirty="0" smtClean="0"/>
          </a:p>
          <a:p>
            <a:r>
              <a:rPr lang="ro-RO" dirty="0" err="1" smtClean="0"/>
              <a:t>Î</a:t>
            </a:r>
            <a:r>
              <a:rPr lang="en-US" dirty="0" err="1" smtClean="0"/>
              <a:t>nlaturarea</a:t>
            </a:r>
            <a:r>
              <a:rPr lang="en-US" dirty="0" smtClean="0"/>
              <a:t> </a:t>
            </a:r>
            <a:r>
              <a:rPr lang="en-US" dirty="0" err="1" smtClean="0"/>
              <a:t>neajunsurilor</a:t>
            </a:r>
            <a:r>
              <a:rPr lang="en-US" dirty="0" smtClean="0"/>
              <a:t> </a:t>
            </a:r>
            <a:r>
              <a:rPr lang="en-US" dirty="0" err="1" smtClean="0"/>
              <a:t>temporare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vi-VN" dirty="0" smtClean="0"/>
              <a:t>similarea rapidă a noilor tehnologii 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vi-VN" dirty="0" smtClean="0"/>
              <a:t>elecomunicaţiile elimină distanţele şi apropie fizic oamenii</a:t>
            </a:r>
            <a:endParaRPr lang="en-US" dirty="0" smtClean="0"/>
          </a:p>
          <a:p>
            <a:r>
              <a:rPr lang="it-IT" dirty="0" smtClean="0"/>
              <a:t>Reducerea probabilităţii războiului şi a recurgerii la utilizarea forţei militare </a:t>
            </a:r>
            <a:endParaRPr lang="ro-RO" dirty="0"/>
          </a:p>
        </p:txBody>
      </p:sp>
      <p:pic>
        <p:nvPicPr>
          <p:cNvPr id="4" name="Picture 3" descr="descăr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22860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Sondajul</a:t>
            </a:r>
            <a:r>
              <a:rPr lang="en-US" dirty="0" smtClean="0"/>
              <a:t> </a:t>
            </a:r>
            <a:r>
              <a:rPr lang="en-US" dirty="0" err="1" smtClean="0"/>
              <a:t>scaderii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cresterii</a:t>
            </a:r>
            <a:r>
              <a:rPr lang="en-US" dirty="0" smtClean="0"/>
              <a:t> </a:t>
            </a:r>
            <a:r>
              <a:rPr lang="en-US" dirty="0" err="1" smtClean="0"/>
              <a:t>globalizarii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o-RO" dirty="0"/>
          </a:p>
        </p:txBody>
      </p:sp>
      <p:sp>
        <p:nvSpPr>
          <p:cNvPr id="6" name="Rounded Rectangle 5"/>
          <p:cNvSpPr/>
          <p:nvPr/>
        </p:nvSpPr>
        <p:spPr>
          <a:xfrm>
            <a:off x="1676400" y="1981200"/>
            <a:ext cx="297180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scazut</a:t>
            </a:r>
            <a:r>
              <a:rPr lang="en-US" dirty="0" smtClean="0"/>
              <a:t> de </a:t>
            </a:r>
            <a:r>
              <a:rPr lang="en-US" dirty="0" err="1" smtClean="0"/>
              <a:t>globalizare</a:t>
            </a:r>
            <a:endParaRPr lang="ro-RO" dirty="0"/>
          </a:p>
        </p:txBody>
      </p:sp>
      <p:sp>
        <p:nvSpPr>
          <p:cNvPr id="7" name="Rounded Rectangle 6"/>
          <p:cNvSpPr/>
          <p:nvPr/>
        </p:nvSpPr>
        <p:spPr>
          <a:xfrm>
            <a:off x="5486400" y="1981200"/>
            <a:ext cx="297180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ridicat</a:t>
            </a:r>
            <a:r>
              <a:rPr lang="en-US" dirty="0" smtClean="0"/>
              <a:t> de </a:t>
            </a:r>
            <a:r>
              <a:rPr lang="en-US" dirty="0" err="1" smtClean="0"/>
              <a:t>globalizare</a:t>
            </a:r>
            <a:endParaRPr lang="ro-RO" dirty="0"/>
          </a:p>
        </p:txBody>
      </p:sp>
      <p:sp>
        <p:nvSpPr>
          <p:cNvPr id="8" name="Oval 7"/>
          <p:cNvSpPr/>
          <p:nvPr/>
        </p:nvSpPr>
        <p:spPr>
          <a:xfrm>
            <a:off x="304800" y="4495800"/>
            <a:ext cx="1905000" cy="121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Misionariatul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piete</a:t>
            </a:r>
            <a:endParaRPr lang="ro-RO" dirty="0"/>
          </a:p>
        </p:txBody>
      </p:sp>
      <p:sp>
        <p:nvSpPr>
          <p:cNvPr id="9" name="Oval 8"/>
          <p:cNvSpPr/>
          <p:nvPr/>
        </p:nvSpPr>
        <p:spPr>
          <a:xfrm>
            <a:off x="2209800" y="4495800"/>
            <a:ext cx="1981200" cy="121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Integrarea</a:t>
            </a:r>
            <a:r>
              <a:rPr lang="en-US" dirty="0" smtClean="0"/>
              <a:t> </a:t>
            </a:r>
            <a:r>
              <a:rPr lang="en-US" dirty="0" err="1" smtClean="0"/>
              <a:t>dincolo</a:t>
            </a:r>
            <a:r>
              <a:rPr lang="en-US" dirty="0" smtClean="0"/>
              <a:t> de </a:t>
            </a:r>
            <a:r>
              <a:rPr lang="en-US" dirty="0" err="1" smtClean="0"/>
              <a:t>frontiere</a:t>
            </a:r>
            <a:endParaRPr lang="ro-RO" dirty="0"/>
          </a:p>
        </p:txBody>
      </p:sp>
      <p:sp>
        <p:nvSpPr>
          <p:cNvPr id="10" name="Oval 9"/>
          <p:cNvSpPr/>
          <p:nvPr/>
        </p:nvSpPr>
        <p:spPr>
          <a:xfrm>
            <a:off x="4191000" y="4495800"/>
            <a:ext cx="1981200" cy="121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Intreruperea</a:t>
            </a:r>
            <a:r>
              <a:rPr lang="en-US" dirty="0" smtClean="0"/>
              <a:t> </a:t>
            </a:r>
            <a:r>
              <a:rPr lang="en-US" dirty="0" err="1" smtClean="0"/>
              <a:t>lantului</a:t>
            </a:r>
            <a:r>
              <a:rPr lang="en-US" dirty="0" smtClean="0"/>
              <a:t> de </a:t>
            </a:r>
            <a:r>
              <a:rPr lang="en-US" dirty="0" err="1" smtClean="0"/>
              <a:t>valori</a:t>
            </a:r>
            <a:endParaRPr lang="ro-RO" dirty="0"/>
          </a:p>
        </p:txBody>
      </p:sp>
      <p:sp>
        <p:nvSpPr>
          <p:cNvPr id="11" name="Oval 10"/>
          <p:cNvSpPr/>
          <p:nvPr/>
        </p:nvSpPr>
        <p:spPr>
          <a:xfrm>
            <a:off x="6172200" y="4495800"/>
            <a:ext cx="1828800" cy="121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Ridicarea</a:t>
            </a:r>
            <a:r>
              <a:rPr lang="en-US" dirty="0" smtClean="0"/>
              <a:t> </a:t>
            </a:r>
            <a:r>
              <a:rPr lang="en-US" dirty="0" err="1" smtClean="0"/>
              <a:t>lanturilor</a:t>
            </a:r>
            <a:r>
              <a:rPr lang="en-US" dirty="0" smtClean="0"/>
              <a:t> de </a:t>
            </a:r>
            <a:r>
              <a:rPr lang="en-US" dirty="0" err="1" smtClean="0"/>
              <a:t>valori</a:t>
            </a:r>
            <a:endParaRPr lang="ro-RO" dirty="0"/>
          </a:p>
        </p:txBody>
      </p:sp>
      <p:cxnSp>
        <p:nvCxnSpPr>
          <p:cNvPr id="13" name="Straight Connector 12"/>
          <p:cNvCxnSpPr>
            <a:endCxn id="8" idx="0"/>
          </p:cNvCxnSpPr>
          <p:nvPr/>
        </p:nvCxnSpPr>
        <p:spPr>
          <a:xfrm rot="5400000">
            <a:off x="1123950" y="3409950"/>
            <a:ext cx="1219200" cy="952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2"/>
            <a:endCxn id="9" idx="0"/>
          </p:cNvCxnSpPr>
          <p:nvPr/>
        </p:nvCxnSpPr>
        <p:spPr>
          <a:xfrm rot="16200000" flipH="1">
            <a:off x="2571750" y="3867150"/>
            <a:ext cx="1219200" cy="38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0"/>
          </p:cNvCxnSpPr>
          <p:nvPr/>
        </p:nvCxnSpPr>
        <p:spPr>
          <a:xfrm rot="16200000" flipH="1">
            <a:off x="4038600" y="3352800"/>
            <a:ext cx="1219200" cy="1066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  <a:endCxn id="7" idx="2"/>
          </p:cNvCxnSpPr>
          <p:nvPr/>
        </p:nvCxnSpPr>
        <p:spPr>
          <a:xfrm rot="5400000">
            <a:off x="6972300" y="3276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1" idx="0"/>
          </p:cNvCxnSpPr>
          <p:nvPr/>
        </p:nvCxnSpPr>
        <p:spPr>
          <a:xfrm rot="5400000">
            <a:off x="6477000" y="3886200"/>
            <a:ext cx="1219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3"/>
            <a:endCxn id="7" idx="1"/>
          </p:cNvCxnSpPr>
          <p:nvPr/>
        </p:nvCxnSpPr>
        <p:spPr>
          <a:xfrm>
            <a:off x="4648200" y="26289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248</TotalTime>
  <Words>219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   Resurse naturale şi protecţia mediului Tehnician ecolog şi protecţia calităţii mediului cl. a IX-a: M1 Ecologie  Antropizare vs. globalizare </vt:lpstr>
      <vt:lpstr>Ce este antropizarea?</vt:lpstr>
      <vt:lpstr>Ce este globalizarea?</vt:lpstr>
      <vt:lpstr>Forme de antropizare:</vt:lpstr>
      <vt:lpstr>Cea mai mare forma a antropizarii: EUTROFIZAREA</vt:lpstr>
      <vt:lpstr>Consecintele antropizarii:</vt:lpstr>
      <vt:lpstr>Forme de globalizare:</vt:lpstr>
      <vt:lpstr>Consecintele globalizarii:</vt:lpstr>
      <vt:lpstr>Sondajul scaderii si cresterii globalizarii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Antropizare vs globalizare</dc:title>
  <dc:creator>akexandra</dc:creator>
  <cp:lastModifiedBy>Admin</cp:lastModifiedBy>
  <cp:revision>30</cp:revision>
  <dcterms:created xsi:type="dcterms:W3CDTF">2006-08-16T00:00:00Z</dcterms:created>
  <dcterms:modified xsi:type="dcterms:W3CDTF">2020-08-12T12:45:05Z</dcterms:modified>
</cp:coreProperties>
</file>